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  <p:sldId id="269" r:id="rId14"/>
    <p:sldId id="268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71" d="100"/>
          <a:sy n="171" d="100"/>
        </p:scale>
        <p:origin x="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6463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65760"/>
            <a:ext cx="2103120" cy="73152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0" y="548640"/>
            <a:ext cx="1371600" cy="73152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3193263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E94560"/>
                </a:solidFill>
              </a:rPr>
              <a:t>WBIIC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10058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Lean Startup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457200" y="20116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E94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Vision &amp; Steer</a:t>
            </a:r>
            <a:endParaRPr lang="en-US" sz="3800" dirty="0"/>
          </a:p>
        </p:txBody>
      </p:sp>
      <p:sp>
        <p:nvSpPr>
          <p:cNvPr id="8" name="Shape 6"/>
          <p:cNvSpPr/>
          <p:nvPr/>
        </p:nvSpPr>
        <p:spPr>
          <a:xfrm>
            <a:off x="457200" y="2880360"/>
            <a:ext cx="3657600" cy="4572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1" name="Text 9"/>
          <p:cNvSpPr/>
          <p:nvPr/>
        </p:nvSpPr>
        <p:spPr>
          <a:xfrm>
            <a:off x="274320" y="4773168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EE2E6"/>
                </a:solidFill>
              </a:rPr>
              <a:t>Berdasarkan: The Lean Startup — Eric Ries  |  Konsep: Build–Measure–Learn</a:t>
            </a:r>
            <a:endParaRPr lang="en-US" sz="1000" dirty="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265FCFF3-3E41-3861-0AD0-5383AFCF5F91}"/>
              </a:ext>
            </a:extLst>
          </p:cNvPr>
          <p:cNvSpPr/>
          <p:nvPr/>
        </p:nvSpPr>
        <p:spPr>
          <a:xfrm>
            <a:off x="164592" y="3569"/>
            <a:ext cx="2348149" cy="499351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CB08F97-F6AF-4599-F0F0-2271895871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496" b="27291"/>
          <a:stretch>
            <a:fillRect/>
          </a:stretch>
        </p:blipFill>
        <p:spPr>
          <a:xfrm>
            <a:off x="1288338" y="75438"/>
            <a:ext cx="1154245" cy="3268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964294-2D6F-FB51-4A88-3B96482FB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75438"/>
            <a:ext cx="922578" cy="3321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94560"/>
                </a:solidFill>
              </a:rPr>
              <a:t>AGENDA PEMBELAJARAN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114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Apa yang akan kita pelajari hari ini?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188720"/>
            <a:ext cx="2651760" cy="9144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37160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94560"/>
                </a:solidFill>
              </a:rPr>
              <a:t>01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02920" y="18745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</a:rPr>
              <a:t>Apa itu Lean Startup?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" y="22402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Konsep dasar &amp; latar belakang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46120" y="118872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46120" y="1188720"/>
            <a:ext cx="2651760" cy="914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3383280" y="137160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D9488"/>
                </a:solidFill>
              </a:rPr>
              <a:t>02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3383280" y="18745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</a:rPr>
              <a:t>VISION — Visi dalam Bisnis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22402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Komponen &amp; cara merumuskan visi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26480" y="118872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126480" y="1188720"/>
            <a:ext cx="2651760" cy="9144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7" name="Text 15"/>
          <p:cNvSpPr/>
          <p:nvPr/>
        </p:nvSpPr>
        <p:spPr>
          <a:xfrm>
            <a:off x="6263640" y="137160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460"/>
                </a:solidFill>
              </a:rPr>
              <a:t>03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6263640" y="18745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</a:rPr>
              <a:t>STEER — Mengarahkan Bisnis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263640" y="22402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Loop Build–Measure–Learn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417320" y="301752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417320" y="3017520"/>
            <a:ext cx="2651760" cy="914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1554480" y="320040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B981"/>
                </a:solidFill>
              </a:rPr>
              <a:t>04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1554480" y="37033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</a:rPr>
              <a:t>Pivot atau Persevere?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554480" y="40690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Kapan harus berubah arah?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297680" y="301752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297680" y="3017520"/>
            <a:ext cx="2651760" cy="9144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7" name="Text 25"/>
          <p:cNvSpPr/>
          <p:nvPr/>
        </p:nvSpPr>
        <p:spPr>
          <a:xfrm>
            <a:off x="4434840" y="320040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A623"/>
                </a:solidFill>
              </a:rPr>
              <a:t>05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4434840" y="37033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</a:rPr>
              <a:t>Workshop: Kanvas Visi Bisnis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434840" y="40690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Terapkan ke bisnis kamu!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94560"/>
                </a:solidFill>
              </a:rPr>
              <a:t>APA ITU LEAN STARTUP?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365760" y="731520"/>
            <a:ext cx="4114800" cy="393192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5" name="Shape 3"/>
          <p:cNvSpPr/>
          <p:nvPr/>
        </p:nvSpPr>
        <p:spPr>
          <a:xfrm>
            <a:off x="365760" y="731520"/>
            <a:ext cx="109728" cy="393192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77724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E94560"/>
                </a:solidFill>
              </a:rPr>
              <a:t>"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640080" y="1371600"/>
            <a:ext cx="3566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FFFFFF"/>
                </a:solidFill>
              </a:rPr>
              <a:t>Lean Startup adalah cara</a:t>
            </a:r>
            <a:endParaRPr lang="en-US" sz="16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FFFFFF"/>
                </a:solidFill>
              </a:rPr>
              <a:t>membangun bisnis dengan</a:t>
            </a:r>
            <a:endParaRPr lang="en-US" sz="16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FFFFFF"/>
                </a:solidFill>
              </a:rPr>
              <a:t>cepat, hemat, dan terus</a:t>
            </a:r>
            <a:endParaRPr lang="en-US" sz="16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FFFFFF"/>
                </a:solidFill>
              </a:rPr>
              <a:t>belajar dari pelanggan nyata</a:t>
            </a:r>
            <a:endParaRPr lang="en-US" sz="16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FFFFFF"/>
                </a:solidFill>
              </a:rPr>
              <a:t>agar bisnis cepat berhasil.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39319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5A623"/>
                </a:solidFill>
              </a:rPr>
              <a:t>— Eric Ries, The Lean Startup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846320" y="822960"/>
            <a:ext cx="3931920" cy="109728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914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🚀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669280" y="9144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94560"/>
                </a:solidFill>
              </a:rPr>
              <a:t>Bukan soal HEMAT uang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669280" y="13716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Lean = tidak buang-buang waktu &amp; uang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846320" y="2103120"/>
            <a:ext cx="3931920" cy="109728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4" name="Text 12"/>
          <p:cNvSpPr/>
          <p:nvPr/>
        </p:nvSpPr>
        <p:spPr>
          <a:xfrm>
            <a:off x="498348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🔬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5669280" y="21945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94560"/>
                </a:solidFill>
              </a:rPr>
              <a:t>Seperti MENCOBA &amp; MEMBUKTIKAN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69280" y="26517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Coba dulu — lihat hasilnya — lalu putuskan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846320" y="3383280"/>
            <a:ext cx="3931920" cy="109728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34747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🔄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5669280" y="34747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94560"/>
                </a:solidFill>
              </a:rPr>
              <a:t>Proses BERULANG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669280" y="3931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Terus belajar dari pelanggan nyata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48646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💡  Intinya: Jangan habiskan waktu &amp; uang membuat produk yang tidak diinginkan orang!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0F7F4"/>
                </a:solidFill>
              </a:rPr>
              <a:t>Visi: Arah Tujuan Bisnis Kamu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943600" y="1143000"/>
            <a:ext cx="2834640" cy="1371600"/>
          </a:xfrm>
          <a:prstGeom prst="rect">
            <a:avLst/>
          </a:prstGeom>
          <a:solidFill>
            <a:srgbClr val="E6FAF8"/>
          </a:solidFill>
          <a:ln/>
        </p:spPr>
      </p:sp>
      <p:sp>
        <p:nvSpPr>
          <p:cNvPr id="6" name="Shape 4"/>
          <p:cNvSpPr/>
          <p:nvPr/>
        </p:nvSpPr>
        <p:spPr>
          <a:xfrm>
            <a:off x="5943600" y="1143000"/>
            <a:ext cx="2834640" cy="7315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6035040" y="118872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9488"/>
                </a:solidFill>
              </a:rPr>
              <a:t>🧭  Analogi: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035040" y="150876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A1A2E"/>
                </a:solidFill>
              </a:rPr>
              <a:t>Visi = GPS kamu.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A1A2E"/>
                </a:solidFill>
              </a:rPr>
              <a:t>Tanpa tujuan, kamu cuma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A1A2E"/>
                </a:solidFill>
              </a:rPr>
              <a:t>berjalan tanpa arah.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114300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2E"/>
                </a:solidFill>
              </a:rPr>
              <a:t>3 Komponen Visi dalam Lean Startup: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65760" y="1691640"/>
            <a:ext cx="530352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65760" y="1691640"/>
            <a:ext cx="548640" cy="8686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82880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1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1051560" y="176479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9488"/>
                </a:solidFill>
              </a:rPr>
              <a:t>STRATEGY (Strategi)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51560" y="2093976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Rencana langkah-langkah untuk mewujudkan visi.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Contoh: Tawarkan iklan murah ke UMKM dengan sistem bayar harian.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" y="2697480"/>
            <a:ext cx="530352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65760" y="2697480"/>
            <a:ext cx="548640" cy="86868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283464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2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1051560" y="277063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94560"/>
                </a:solidFill>
              </a:rPr>
              <a:t>PRODUCT (Produk)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51560" y="3099816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Barang atau layanan nyata yang dihasilkan dari strategi tersebut.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Contoh: Scan QR → iklan UMKM langsung tayang di layar digital.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65760" y="3703320"/>
            <a:ext cx="530352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65760" y="3703320"/>
            <a:ext cx="548640" cy="86868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84048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3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1051560" y="377647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B981"/>
                </a:solidFill>
              </a:rPr>
              <a:t>VISION (Visi Inti)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051560" y="4105656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Tujuan besar jangka panjang — alasan bisnis ini ada.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6C757D"/>
                </a:solidFill>
              </a:rPr>
              <a:t>Contoh: Setiap warung &amp; UMKM bisa iklan digital murah seperti perusahaan besar.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6" name="Text 24"/>
          <p:cNvSpPr/>
          <p:nvPr/>
        </p:nvSpPr>
        <p:spPr>
          <a:xfrm>
            <a:off x="274320" y="4773168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⚡  Visi tidak boleh berubah — tapi Strategi &amp; Produk BOLEH berubah mengikuti masukan nyata!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91440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73152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📺  STUDI KASUS: Digital Signage untuk UMKM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595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0C8FF"/>
                </a:solidFill>
              </a:rPr>
              <a:t>Sekali scan QR → iklan UMKM tampil di semua layar digital yang kamu miliki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365760" y="102412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A623"/>
                </a:solidFill>
              </a:rPr>
              <a:t>CARA KERJA: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" y="1371600"/>
            <a:ext cx="1463040" cy="10058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371600"/>
            <a:ext cx="1463040" cy="64008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9" name="Text 7"/>
          <p:cNvSpPr/>
          <p:nvPr/>
        </p:nvSpPr>
        <p:spPr>
          <a:xfrm>
            <a:off x="365760" y="14630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📱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365760" y="196596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UMKM</a:t>
            </a:r>
            <a:endParaRPr lang="en-US" sz="11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Scan QR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28800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94560"/>
                </a:solidFill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103120" y="1371600"/>
            <a:ext cx="1463040" cy="10058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3" name="Shape 11"/>
          <p:cNvSpPr/>
          <p:nvPr/>
        </p:nvSpPr>
        <p:spPr>
          <a:xfrm>
            <a:off x="2103120" y="1371600"/>
            <a:ext cx="1463040" cy="6400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4" name="Text 12"/>
          <p:cNvSpPr/>
          <p:nvPr/>
        </p:nvSpPr>
        <p:spPr>
          <a:xfrm>
            <a:off x="2103120" y="14630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☁️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2103120" y="196596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Upload</a:t>
            </a:r>
            <a:endParaRPr lang="en-US" sz="11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ke Cloud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66160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94560"/>
                </a:solidFill>
              </a:rPr>
              <a:t>→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840480" y="1371600"/>
            <a:ext cx="1463040" cy="10058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8" name="Shape 16"/>
          <p:cNvSpPr/>
          <p:nvPr/>
        </p:nvSpPr>
        <p:spPr>
          <a:xfrm>
            <a:off x="3840480" y="1371600"/>
            <a:ext cx="1463040" cy="6400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3840480" y="14630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📺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3840480" y="196596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Tampil di</a:t>
            </a:r>
            <a:endParaRPr lang="en-US" sz="11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Signage 1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303520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94560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5577840" y="1371600"/>
            <a:ext cx="1463040" cy="10058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23" name="Shape 21"/>
          <p:cNvSpPr/>
          <p:nvPr/>
        </p:nvSpPr>
        <p:spPr>
          <a:xfrm>
            <a:off x="5577840" y="1371600"/>
            <a:ext cx="1463040" cy="6400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4" name="Text 22"/>
          <p:cNvSpPr/>
          <p:nvPr/>
        </p:nvSpPr>
        <p:spPr>
          <a:xfrm>
            <a:off x="5577840" y="14630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🖥️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5577840" y="196596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Tampil di</a:t>
            </a:r>
            <a:endParaRPr lang="en-US" sz="11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Signage 2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040880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94560"/>
                </a:solidFill>
              </a:rPr>
              <a:t>→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7315200" y="1371600"/>
            <a:ext cx="1463040" cy="10058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28" name="Shape 26"/>
          <p:cNvSpPr/>
          <p:nvPr/>
        </p:nvSpPr>
        <p:spPr>
          <a:xfrm>
            <a:off x="7315200" y="1371600"/>
            <a:ext cx="1463040" cy="6400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9" name="Text 27"/>
          <p:cNvSpPr/>
          <p:nvPr/>
        </p:nvSpPr>
        <p:spPr>
          <a:xfrm>
            <a:off x="7315200" y="14630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📡</a:t>
            </a:r>
            <a:endParaRPr lang="en-US" sz="2600" dirty="0"/>
          </a:p>
        </p:txBody>
      </p:sp>
      <p:sp>
        <p:nvSpPr>
          <p:cNvPr id="30" name="Text 28"/>
          <p:cNvSpPr/>
          <p:nvPr/>
        </p:nvSpPr>
        <p:spPr>
          <a:xfrm>
            <a:off x="7315200" y="196596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Tampil di</a:t>
            </a:r>
            <a:endParaRPr lang="en-US" sz="11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DEE2E6"/>
                </a:solidFill>
              </a:rPr>
              <a:t>Signage 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74320" y="2578608"/>
            <a:ext cx="8595360" cy="347472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32" name="Text 30"/>
          <p:cNvSpPr/>
          <p:nvPr/>
        </p:nvSpPr>
        <p:spPr>
          <a:xfrm>
            <a:off x="457200" y="26243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5A623"/>
                </a:solidFill>
              </a:rPr>
              <a:t>Sekarang kita terapkan 3 Komponen Visi ke bisnis ini →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274320" y="2999232"/>
            <a:ext cx="2697480" cy="19202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34" name="Shape 32"/>
          <p:cNvSpPr/>
          <p:nvPr/>
        </p:nvSpPr>
        <p:spPr>
          <a:xfrm>
            <a:off x="274320" y="2999232"/>
            <a:ext cx="2697480" cy="6400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5" name="Text 33"/>
          <p:cNvSpPr/>
          <p:nvPr/>
        </p:nvSpPr>
        <p:spPr>
          <a:xfrm>
            <a:off x="411480" y="3044952"/>
            <a:ext cx="2423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B981"/>
                </a:solidFill>
              </a:rPr>
              <a:t>🎯 VISI INTI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411480" y="3401568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Setiap UMKM lokal bisa bersaing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promosi setara brand besar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di ruang publik digitalnya.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11480" y="431596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688BB"/>
                </a:solidFill>
              </a:rPr>
              <a:t>(10–20 tahun, tidak berubah)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227832" y="2999232"/>
            <a:ext cx="2697480" cy="19202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39" name="Shape 37"/>
          <p:cNvSpPr/>
          <p:nvPr/>
        </p:nvSpPr>
        <p:spPr>
          <a:xfrm>
            <a:off x="3227832" y="2999232"/>
            <a:ext cx="2697480" cy="6400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0" name="Text 38"/>
          <p:cNvSpPr/>
          <p:nvPr/>
        </p:nvSpPr>
        <p:spPr>
          <a:xfrm>
            <a:off x="3364992" y="3044952"/>
            <a:ext cx="2423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9488"/>
                </a:solidFill>
              </a:rPr>
              <a:t>📋 STRATEGI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3364992" y="3401568"/>
            <a:ext cx="2423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Jual slot iklan digital ke UMKM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dengan model berlangganan.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Satu QR scan = aktif di semua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layar jaringan kita.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6172200" y="2999232"/>
            <a:ext cx="2697480" cy="19202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3" name="Shape 41"/>
          <p:cNvSpPr/>
          <p:nvPr/>
        </p:nvSpPr>
        <p:spPr>
          <a:xfrm>
            <a:off x="6172200" y="2999232"/>
            <a:ext cx="2697480" cy="64008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44" name="Text 42"/>
          <p:cNvSpPr/>
          <p:nvPr/>
        </p:nvSpPr>
        <p:spPr>
          <a:xfrm>
            <a:off x="6309360" y="3044952"/>
            <a:ext cx="2423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94560"/>
                </a:solidFill>
              </a:rPr>
              <a:t>📦 PRODUK / MVP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6309360" y="3401568"/>
            <a:ext cx="2423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3 layar TV di minimarket area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kampus. UMKM scan QR →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unggah foto/video → tampil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langsung di 3 layar itu.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47" name="Text 45"/>
          <p:cNvSpPr/>
          <p:nvPr/>
        </p:nvSpPr>
        <p:spPr>
          <a:xfrm>
            <a:off x="274320" y="48646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💡  MVP = 3 layar dulu! Jika terbukti UMKM mau bayar → baru ekspansi ke puluhan layar.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STEER: Siklus Bangun–Ukur–Belajar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EE2E6"/>
                </a:solidFill>
              </a:rPr>
              <a:t>Cara Lean Startup mengarahkan bisnis agar selalu menuju tujuan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5" name="Text 3"/>
          <p:cNvSpPr/>
          <p:nvPr/>
        </p:nvSpPr>
        <p:spPr>
          <a:xfrm>
            <a:off x="3200400" y="21031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E94560"/>
                </a:solidFill>
              </a:rPr>
              <a:t>BUILD</a:t>
            </a:r>
            <a:endParaRPr lang="en-US" sz="16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E94560"/>
                </a:solidFill>
              </a:rPr>
              <a:t>MEASURE</a:t>
            </a:r>
            <a:endParaRPr lang="en-US" sz="16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E94560"/>
                </a:solidFill>
              </a:rPr>
              <a:t>LEARN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74320" y="1371600"/>
            <a:ext cx="2651760" cy="137160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7" name="Text 5"/>
          <p:cNvSpPr/>
          <p:nvPr/>
        </p:nvSpPr>
        <p:spPr>
          <a:xfrm>
            <a:off x="320040" y="14173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🔨  BUILD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20040" y="17830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D0A0"/>
                </a:solidFill>
              </a:rPr>
              <a:t>BANGUN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20040" y="205740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</a:rPr>
              <a:t>Buat dulu versi paling sederhana</a:t>
            </a:r>
            <a:endParaRPr lang="en-US" sz="1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</a:rPr>
              <a:t>dari produk kamu (Produk Awal)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17920" y="1371600"/>
            <a:ext cx="2651760" cy="13716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6263640" y="14173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📊  MEASURE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263640" y="17830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0EDE0"/>
                </a:solidFill>
              </a:rPr>
              <a:t>UKUR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63640" y="205740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</a:rPr>
              <a:t>Kumpulkan data dari</a:t>
            </a:r>
            <a:endParaRPr lang="en-US" sz="1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</a:rPr>
              <a:t>pelanggan nyata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880360" y="4169664"/>
            <a:ext cx="3169548" cy="59436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5" name="Text 13"/>
          <p:cNvSpPr/>
          <p:nvPr/>
        </p:nvSpPr>
        <p:spPr>
          <a:xfrm>
            <a:off x="2926080" y="4197096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💡  LEARN — BELAJAR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926080" y="4517136"/>
            <a:ext cx="31695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Ambil keputusan: Ganti Strategi atau Terus Jalan?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926080" y="2377440"/>
            <a:ext cx="274320" cy="73152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0" y="2377440"/>
            <a:ext cx="274320" cy="73152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480060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A623"/>
                </a:solidFill>
              </a:rPr>
              <a:t>🔁  Siklus ini terus berputar — semakin cepat kamu melakukannya, semakin cepat bisnis berkembang!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MVP — Produk Awal yang Paling Sederhana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E0C0"/>
                </a:solidFill>
              </a:rPr>
              <a:t>Versi pertama produk yang cukup bisa dipakai pelanggan — agar kamu bisa langsung belajar dari mereka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65760" y="114300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94560"/>
                </a:solidFill>
              </a:rPr>
              <a:t>❌  Cara SALAH memulai bisnis: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600200"/>
            <a:ext cx="914400" cy="731520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7" name="Text 5"/>
          <p:cNvSpPr/>
          <p:nvPr/>
        </p:nvSpPr>
        <p:spPr>
          <a:xfrm>
            <a:off x="365760" y="1691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</a:rPr>
              <a:t>Ban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234440" y="178308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C757D"/>
                </a:solidFill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417320" y="1600200"/>
            <a:ext cx="914400" cy="731520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10" name="Text 8"/>
          <p:cNvSpPr/>
          <p:nvPr/>
        </p:nvSpPr>
        <p:spPr>
          <a:xfrm>
            <a:off x="1417320" y="1691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</a:rPr>
              <a:t>Rangka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86000" y="178308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C757D"/>
                </a:solidFill>
              </a:rPr>
              <a:t>→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468880" y="1600200"/>
            <a:ext cx="914400" cy="731520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13" name="Text 11"/>
          <p:cNvSpPr/>
          <p:nvPr/>
        </p:nvSpPr>
        <p:spPr>
          <a:xfrm>
            <a:off x="2468880" y="1691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</a:rPr>
              <a:t>Mesin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337560" y="178308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C757D"/>
                </a:solidFill>
              </a:rPr>
              <a:t>→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520440" y="1600200"/>
            <a:ext cx="914400" cy="731520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16" name="Text 14"/>
          <p:cNvSpPr/>
          <p:nvPr/>
        </p:nvSpPr>
        <p:spPr>
          <a:xfrm>
            <a:off x="3520440" y="16916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</a:rPr>
              <a:t>Mobil Lengkap!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C757D"/>
                </a:solidFill>
              </a:rPr>
              <a:t>Masalah: pelanggan tidak bisa digunakan sampai jadi!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65760" y="2743200"/>
            <a:ext cx="4663440" cy="4572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28803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B981"/>
                </a:solidFill>
              </a:rPr>
              <a:t>✅  Cara BENAR membangun MVP: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65760" y="3337560"/>
            <a:ext cx="914400" cy="731520"/>
          </a:xfrm>
          <a:prstGeom prst="rect">
            <a:avLst/>
          </a:prstGeom>
          <a:solidFill>
            <a:srgbClr val="E8F5E9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" y="34290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</a:rPr>
              <a:t>Skateboard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234440" y="352044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C757D"/>
                </a:solidFill>
              </a:rPr>
              <a:t>→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1417320" y="3337560"/>
            <a:ext cx="914400" cy="731520"/>
          </a:xfrm>
          <a:prstGeom prst="rect">
            <a:avLst/>
          </a:prstGeom>
          <a:solidFill>
            <a:srgbClr val="E8F5E9"/>
          </a:solidFill>
          <a:ln/>
        </p:spPr>
      </p:sp>
      <p:sp>
        <p:nvSpPr>
          <p:cNvPr id="24" name="Text 22"/>
          <p:cNvSpPr/>
          <p:nvPr/>
        </p:nvSpPr>
        <p:spPr>
          <a:xfrm>
            <a:off x="1417320" y="34290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</a:rPr>
              <a:t>Sepeda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286000" y="352044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C757D"/>
                </a:solidFill>
              </a:rPr>
              <a:t>→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2468880" y="3337560"/>
            <a:ext cx="914400" cy="731520"/>
          </a:xfrm>
          <a:prstGeom prst="rect">
            <a:avLst/>
          </a:prstGeom>
          <a:solidFill>
            <a:srgbClr val="E8F5E9"/>
          </a:solidFill>
          <a:ln/>
        </p:spPr>
      </p:sp>
      <p:sp>
        <p:nvSpPr>
          <p:cNvPr id="27" name="Text 25"/>
          <p:cNvSpPr/>
          <p:nvPr/>
        </p:nvSpPr>
        <p:spPr>
          <a:xfrm>
            <a:off x="2468880" y="34290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</a:rPr>
              <a:t>Motor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337560" y="352044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C757D"/>
                </a:solidFill>
              </a:rPr>
              <a:t>→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520440" y="3337560"/>
            <a:ext cx="914400" cy="731520"/>
          </a:xfrm>
          <a:prstGeom prst="rect">
            <a:avLst/>
          </a:prstGeom>
          <a:solidFill>
            <a:srgbClr val="E8F5E9"/>
          </a:solidFill>
          <a:ln/>
        </p:spPr>
      </p:sp>
      <p:sp>
        <p:nvSpPr>
          <p:cNvPr id="30" name="Text 28"/>
          <p:cNvSpPr/>
          <p:nvPr/>
        </p:nvSpPr>
        <p:spPr>
          <a:xfrm>
            <a:off x="3520440" y="34290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</a:rPr>
              <a:t>Mobil!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65760" y="41605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0B981"/>
                </a:solidFill>
              </a:rPr>
              <a:t>Setiap langkah sudah bisa dipakai pelanggan → langsung dapat masukan nyata!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212080" y="1097280"/>
            <a:ext cx="3566160" cy="36576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3" name="Text 31"/>
          <p:cNvSpPr/>
          <p:nvPr/>
        </p:nvSpPr>
        <p:spPr>
          <a:xfrm>
            <a:off x="5349240" y="11887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94560"/>
                </a:solidFill>
              </a:rPr>
              <a:t>Kenapa Harus Produk Awal Dulu?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5349240" y="173736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EE2E6"/>
                </a:solidFill>
              </a:rPr>
              <a:t>🕒  Hemat WAKTU — tidak buang waktu fitur tak perlu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349240" y="230428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EE2E6"/>
                </a:solidFill>
              </a:rPr>
              <a:t>💰  Hemat MODAL — uji dulu sebelum investasi besar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349240" y="2871216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EE2E6"/>
                </a:solidFill>
              </a:rPr>
              <a:t>📣  Dapat MASUKAN nyata dari pengguna asli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349240" y="3438144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EE2E6"/>
                </a:solidFill>
              </a:rPr>
              <a:t>🎯  Fokus pada NILAI utama untuk pelanggan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5349240" y="4005072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EE2E6"/>
                </a:solidFill>
              </a:rPr>
              <a:t>⚡  Lebih CEPAT sampai ke pasar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FEF704-DDBD-4DE1-B3C7-801E615C01C7}"/>
              </a:ext>
            </a:extLst>
          </p:cNvPr>
          <p:cNvSpPr/>
          <p:nvPr/>
        </p:nvSpPr>
        <p:spPr>
          <a:xfrm>
            <a:off x="760228" y="1425395"/>
            <a:ext cx="76235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b="1" dirty="0"/>
              <a:t>pivot</a:t>
            </a:r>
            <a:r>
              <a:rPr lang="en-US" dirty="0"/>
              <a:t> (</a:t>
            </a:r>
            <a:r>
              <a:rPr lang="en-US" dirty="0" err="1"/>
              <a:t>beralih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b="1" dirty="0"/>
              <a:t>persevere</a:t>
            </a:r>
            <a:r>
              <a:rPr lang="en-US" dirty="0"/>
              <a:t> (</a:t>
            </a:r>
            <a:r>
              <a:rPr lang="en-US" dirty="0" err="1"/>
              <a:t>bertahan</a:t>
            </a:r>
            <a:r>
              <a:rPr lang="en-US" dirty="0"/>
              <a:t>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sangat </a:t>
            </a:r>
            <a:r>
              <a:rPr lang="en-US" dirty="0" err="1"/>
              <a:t>penting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kelayakan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r>
              <a:rPr lang="en-US" dirty="0"/>
              <a:t> startup dan </a:t>
            </a:r>
            <a:r>
              <a:rPr lang="en-US" dirty="0" err="1"/>
              <a:t>bersedia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signifikan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Saran yang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/>
              <a:t>menilai</a:t>
            </a:r>
            <a:r>
              <a:rPr lang="en-US" dirty="0"/>
              <a:t> pasar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pelanggan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/>
              <a:t>metrik</a:t>
            </a:r>
            <a:r>
              <a:rPr lang="en-US" dirty="0"/>
              <a:t> </a:t>
            </a:r>
            <a:r>
              <a:rPr lang="en-US" dirty="0" err="1"/>
              <a:t>kunci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beralih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(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bertahan</a:t>
            </a:r>
            <a:r>
              <a:rPr lang="en-US" dirty="0"/>
              <a:t> (</a:t>
            </a:r>
            <a:r>
              <a:rPr lang="en-US" dirty="0" err="1"/>
              <a:t>tetap</a:t>
            </a:r>
            <a:r>
              <a:rPr lang="en-US" dirty="0"/>
              <a:t> pada </a:t>
            </a:r>
            <a:r>
              <a:rPr lang="en-US" dirty="0" err="1"/>
              <a:t>jalur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).</a:t>
            </a:r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EFBE3FCF-C437-4136-AE3B-1BF54E266A51}"/>
              </a:ext>
            </a:extLst>
          </p:cNvPr>
          <p:cNvSpPr/>
          <p:nvPr/>
        </p:nvSpPr>
        <p:spPr>
          <a:xfrm>
            <a:off x="0" y="-21265"/>
            <a:ext cx="9144000" cy="9144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D8B3F1-104E-41E3-8F9B-72FB3BAD0210}"/>
              </a:ext>
            </a:extLst>
          </p:cNvPr>
          <p:cNvSpPr/>
          <p:nvPr/>
        </p:nvSpPr>
        <p:spPr>
          <a:xfrm>
            <a:off x="3274827" y="241004"/>
            <a:ext cx="283535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Pivot or  Persevere</a:t>
            </a:r>
            <a:endParaRPr lang="en-US" sz="2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628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TERUS JALAN atau GANTI STRATEGI?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EE2E6"/>
                </a:solidFill>
              </a:rPr>
              <a:t>Keputusan terpenting dalam Lean Startup — berdasarkan DATA nyata, bukan perasaan semata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3840480" cy="347472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5" name="Shape 3"/>
          <p:cNvSpPr/>
          <p:nvPr/>
        </p:nvSpPr>
        <p:spPr>
          <a:xfrm>
            <a:off x="365760" y="1097280"/>
            <a:ext cx="3840480" cy="5029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1430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✅  TERUS JALAN!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0EDE0"/>
                </a:solidFill>
              </a:rPr>
              <a:t>(Strategi ini Berhasil!)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" y="20116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Pelanggan membeli &amp; kembali lagi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24688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Data menunjukkan pertumbuhan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9260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Dugaan awal kamu terbukti benar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33832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Masukan dari pengguna positif &amp; terus berulang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38404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Banyak pelanggan yang terus menggunakan produkmu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937760" y="1097280"/>
            <a:ext cx="3840480" cy="347472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4" name="Shape 12"/>
          <p:cNvSpPr/>
          <p:nvPr/>
        </p:nvSpPr>
        <p:spPr>
          <a:xfrm>
            <a:off x="4937760" y="1097280"/>
            <a:ext cx="3840480" cy="50292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0" y="11430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🔄  GANTI STRATEGI!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029200" y="1600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D0A0"/>
                </a:solidFill>
              </a:rPr>
              <a:t>(Cara Lama Tidak Berhasil!)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074920" y="20116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Pelanggan tidak balik lagi / banyak yang berhenti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74920" y="24688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Tidak ada pertumbuhan nyata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074920" y="29260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Dugaan awal kamu ternyata tidak terbukti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74920" y="33832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Masukan dari pengguna negatif &amp; terus berulang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074920" y="38404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• Tidak ada yang mau membayar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60520" y="2194560"/>
            <a:ext cx="822960" cy="822960"/>
          </a:xfrm>
          <a:prstGeom prst="ellipse">
            <a:avLst/>
          </a:prstGeom>
          <a:solidFill>
            <a:srgbClr val="E94560"/>
          </a:solidFill>
          <a:ln/>
        </p:spPr>
      </p:sp>
      <p:sp>
        <p:nvSpPr>
          <p:cNvPr id="23" name="Text 21"/>
          <p:cNvSpPr/>
          <p:nvPr/>
        </p:nvSpPr>
        <p:spPr>
          <a:xfrm>
            <a:off x="4160520" y="2286000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VS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25" name="Text 23"/>
          <p:cNvSpPr/>
          <p:nvPr/>
        </p:nvSpPr>
        <p:spPr>
          <a:xfrm>
            <a:off x="274320" y="4773168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⚠️  Ganti Strategi ≠ Gagal! Artinya kamu sudah BELAJAR dan berani berubah berdasarkan fakta.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21265"/>
            <a:ext cx="9144000" cy="9144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4560"/>
                </a:solidFill>
              </a:rPr>
              <a:t>STUDI KASUS NYATA — Lean Startup Berhasil!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EE2E6"/>
                </a:solidFill>
              </a:rPr>
              <a:t>Bukti bahwa metode ini WORKS di dunia nyata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841248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051560"/>
            <a:ext cx="1371600" cy="118872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7" name="Text 5"/>
          <p:cNvSpPr/>
          <p:nvPr/>
        </p:nvSpPr>
        <p:spPr>
          <a:xfrm>
            <a:off x="365760" y="11430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</a:rPr>
              <a:t>📁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365760" y="169164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Dropbox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920240" y="11430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460"/>
                </a:solidFill>
              </a:rPr>
              <a:t>MVP: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468880" y="114300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Hanya membuat VIDEO demo produk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920240" y="150876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C757D"/>
                </a:solidFill>
              </a:rPr>
              <a:t>Belajar: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06040" y="1508760"/>
            <a:ext cx="5989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70,000 orang mendaftar dalam semalam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920240" y="1856232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</a:rPr>
              <a:t>Hasil: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14600" y="1856232"/>
            <a:ext cx="6080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Terbukti ada pasar → baru dibangun produk aslinya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65760" y="2377440"/>
            <a:ext cx="841248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96948" y="2402958"/>
            <a:ext cx="1340411" cy="1163202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24688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</a:rPr>
              <a:t>🏠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65760" y="301752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Airbnb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920240" y="24688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94560"/>
                </a:solidFill>
              </a:rPr>
              <a:t>MVP: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468880" y="246888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Website sederhana + foto apartemen sendiri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920240" y="283464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C757D"/>
                </a:solidFill>
              </a:rPr>
              <a:t>Belajar: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606040" y="2834640"/>
            <a:ext cx="5989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3 orang bayar untuk menginap di rumah mereka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920240" y="3182112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</a:rPr>
              <a:t>Hasil: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514600" y="3182112"/>
            <a:ext cx="6080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Validasi model bisnis sebelum besar-besaran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65760" y="3703320"/>
            <a:ext cx="841248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65760" y="3703320"/>
            <a:ext cx="1371600" cy="1188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7" name="Text 25"/>
          <p:cNvSpPr/>
          <p:nvPr/>
        </p:nvSpPr>
        <p:spPr>
          <a:xfrm>
            <a:off x="365760" y="37947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</a:rPr>
              <a:t>👟</a:t>
            </a:r>
            <a:endParaRPr lang="en-US" sz="3200" dirty="0"/>
          </a:p>
        </p:txBody>
      </p:sp>
      <p:sp>
        <p:nvSpPr>
          <p:cNvPr id="28" name="Text 26"/>
          <p:cNvSpPr/>
          <p:nvPr/>
        </p:nvSpPr>
        <p:spPr>
          <a:xfrm>
            <a:off x="365760" y="434340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Zappos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920240" y="379476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9488"/>
                </a:solidFill>
              </a:rPr>
              <a:t>MVP: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468880" y="379476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Foto sepatu dari toko, beli dulu jika ada order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920240" y="41605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C757D"/>
                </a:solidFill>
              </a:rPr>
              <a:t>Belajar: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2606040" y="4160520"/>
            <a:ext cx="5989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Orang mau beli sepatu online tanpa coba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920240" y="4507992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</a:rPr>
              <a:t>Hasil: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2514600" y="4507992"/>
            <a:ext cx="6080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Validasi hipotesis tanpa stok barang sama sekali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94560"/>
                </a:solidFill>
              </a:rPr>
              <a:t>🎯  KANVAS VISI BISNIS — Contoh Isian: Digital Signage untuk UMKM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2E6"/>
                </a:solidFill>
              </a:rPr>
              <a:t>Scan QR sekali → iklan UMKM tampil di semua layar digital jaringan kita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114800" cy="141732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960120"/>
            <a:ext cx="4114800" cy="64008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" y="105156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94560"/>
                </a:solidFill>
              </a:rPr>
              <a:t>1. VISI INTI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132588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AA"/>
                </a:solidFill>
              </a:rPr>
              <a:t>Dampak besar jangka panjang: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" y="155448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Setiap UMKM lokal bisa promosi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di ruang publik digital setara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brand besar — terjangkau &amp; mudah.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54880" y="960120"/>
            <a:ext cx="4114800" cy="141732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1" name="Shape 9"/>
          <p:cNvSpPr/>
          <p:nvPr/>
        </p:nvSpPr>
        <p:spPr>
          <a:xfrm>
            <a:off x="4754880" y="960120"/>
            <a:ext cx="4114800" cy="6400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4892040" y="105156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9488"/>
                </a:solidFill>
              </a:rPr>
              <a:t>2. TARGET PELANGGAN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892040" y="132588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AA"/>
                </a:solidFill>
              </a:rPr>
              <a:t>Siapa yang paling butuh?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892040" y="155448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Pemilik UMKM (warung, salon, laundry)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omset Rp 3–50 jt/bln, belum pernah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pasang iklan digital, area perkotaan.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2487168"/>
            <a:ext cx="4114800" cy="141732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6" name="Shape 14"/>
          <p:cNvSpPr/>
          <p:nvPr/>
        </p:nvSpPr>
        <p:spPr>
          <a:xfrm>
            <a:off x="274320" y="2487168"/>
            <a:ext cx="4114800" cy="64008"/>
          </a:xfrm>
          <a:prstGeom prst="rect">
            <a:avLst/>
          </a:prstGeom>
          <a:solidFill>
            <a:srgbClr val="5B8DEF"/>
          </a:solidFill>
          <a:ln/>
        </p:spPr>
      </p:sp>
      <p:sp>
        <p:nvSpPr>
          <p:cNvPr id="17" name="Text 15"/>
          <p:cNvSpPr/>
          <p:nvPr/>
        </p:nvSpPr>
        <p:spPr>
          <a:xfrm>
            <a:off x="411480" y="2578608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8DEF"/>
                </a:solidFill>
              </a:rPr>
              <a:t>3. MASALAH YANG DIPECAHKAN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11480" y="2852928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AA"/>
                </a:solidFill>
              </a:rPr>
              <a:t>Masalah nyata yang kamu temukan langsung di lapangan: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" y="3081528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UMKM tidak tahu cara &amp; tidak mampu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bayar iklan digital. Layar signage sewa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mahal &amp; prosesnya ribet &amp; tidak fleksibel.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54880" y="2487168"/>
            <a:ext cx="4114800" cy="141732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21" name="Shape 19"/>
          <p:cNvSpPr/>
          <p:nvPr/>
        </p:nvSpPr>
        <p:spPr>
          <a:xfrm>
            <a:off x="4754880" y="2487168"/>
            <a:ext cx="4114800" cy="6400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4892040" y="2578608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</a:rPr>
              <a:t>4. SOLUSI / PRODUK AWAL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892040" y="2852928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AA"/>
                </a:solidFill>
              </a:rPr>
              <a:t>Produk awal yang bisa dibuat dalam 2–4 minggu: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892040" y="3081528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3 layar TV di minimarket. UMKM scan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QR → isi form singkat → unggah foto/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video → langsung tayang. Rp 50rb/hari.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005072"/>
            <a:ext cx="8595360" cy="91440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26" name="Shape 24"/>
          <p:cNvSpPr/>
          <p:nvPr/>
        </p:nvSpPr>
        <p:spPr>
          <a:xfrm>
            <a:off x="274320" y="4005072"/>
            <a:ext cx="8595360" cy="64008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7" name="Text 25"/>
          <p:cNvSpPr/>
          <p:nvPr/>
        </p:nvSpPr>
        <p:spPr>
          <a:xfrm>
            <a:off x="411480" y="4096512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A623"/>
                </a:solidFill>
              </a:rPr>
              <a:t>5. DUGAAN UTAMA — yang harus terbukti benar agar bisnis ini berhasil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11480" y="4389120"/>
            <a:ext cx="8321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UMKM mau bayar Rp 50.000/hari agar iklannya tampil di layar digital dekat lokasi mereka — jika caranya mudah (scan QR, unggah foto/video, dan tayang dalam &lt; 5 menit).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2743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E94560"/>
                </a:solidFill>
              </a:rPr>
              <a:t>"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only way to win is to learn faster</a:t>
            </a:r>
            <a:endParaRPr lang="en-US" sz="2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 anyone else.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48640" y="224028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5A623"/>
                </a:solidFill>
              </a:rPr>
              <a:t>— Eric Ries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743200" y="2834640"/>
            <a:ext cx="3657600" cy="4572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9" name="Text 7"/>
          <p:cNvSpPr/>
          <p:nvPr/>
        </p:nvSpPr>
        <p:spPr>
          <a:xfrm>
            <a:off x="1371600" y="301752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EE2E6"/>
                </a:solidFill>
              </a:rPr>
              <a:t>🎯  Rumuskan VISI yang jelas dan konsisten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371600" y="338328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EE2E6"/>
                </a:solidFill>
              </a:rPr>
              <a:t>🔨  Buat Produk Awal, jangan tunggu sempurna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371600" y="374904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EE2E6"/>
                </a:solidFill>
              </a:rPr>
              <a:t>📊  Ukur dengan data nyata, bukan asumsi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371600" y="411480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EE2E6"/>
                </a:solidFill>
              </a:rPr>
              <a:t>🔄  Berani GANTI STRATEGI jika data menunjukkannya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0" y="4754880"/>
            <a:ext cx="9144000" cy="315468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14" name="Text 12"/>
          <p:cNvSpPr/>
          <p:nvPr/>
        </p:nvSpPr>
        <p:spPr>
          <a:xfrm>
            <a:off x="274320" y="477316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5EC99E-AC8F-F1F4-04DA-273D329AF92A}"/>
              </a:ext>
            </a:extLst>
          </p:cNvPr>
          <p:cNvSpPr txBox="1"/>
          <p:nvPr/>
        </p:nvSpPr>
        <p:spPr>
          <a:xfrm>
            <a:off x="986883" y="1417588"/>
            <a:ext cx="71702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Minggu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ini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merupakan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minggu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terakhir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untuk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menyusun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ID" sz="3600" b="1" dirty="0">
                <a:solidFill>
                  <a:srgbClr val="000000"/>
                </a:solidFill>
                <a:effectLst/>
                <a:latin typeface="Helvetica" pitchFamily="2" charset="0"/>
              </a:rPr>
              <a:t>SCAMPER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dan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telah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divalidasi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 oleh </a:t>
            </a:r>
            <a:r>
              <a:rPr lang="en-ID" sz="3600" dirty="0" err="1">
                <a:solidFill>
                  <a:srgbClr val="000000"/>
                </a:solidFill>
                <a:effectLst/>
                <a:latin typeface="Helvetica" pitchFamily="2" charset="0"/>
              </a:rPr>
              <a:t>fasilitator</a:t>
            </a:r>
            <a:r>
              <a:rPr lang="en-ID" sz="3600" dirty="0">
                <a:solidFill>
                  <a:srgbClr val="000000"/>
                </a:solidFill>
                <a:effectLst/>
                <a:latin typeface="Helvetic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0595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6AC0D-7251-425A-996C-B029048D2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57417"/>
            <a:ext cx="5860710" cy="3744462"/>
          </a:xfrm>
          <a:prstGeom prst="rect">
            <a:avLst/>
          </a:prstGeom>
        </p:spPr>
      </p:pic>
      <p:sp>
        <p:nvSpPr>
          <p:cNvPr id="4" name="Shape 14">
            <a:extLst>
              <a:ext uri="{FF2B5EF4-FFF2-40B4-BE49-F238E27FC236}">
                <a16:creationId xmlns:a16="http://schemas.microsoft.com/office/drawing/2014/main" id="{A0A763E4-A401-4A19-9C2D-F9C3BAD75CDF}"/>
              </a:ext>
            </a:extLst>
          </p:cNvPr>
          <p:cNvSpPr/>
          <p:nvPr/>
        </p:nvSpPr>
        <p:spPr>
          <a:xfrm>
            <a:off x="6563833" y="2154865"/>
            <a:ext cx="2580167" cy="416885"/>
          </a:xfrm>
          <a:prstGeom prst="rect">
            <a:avLst/>
          </a:prstGeom>
          <a:solidFill>
            <a:srgbClr val="E94560"/>
          </a:solidFill>
          <a:ln/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LOGBOOK</a:t>
            </a:r>
            <a:endParaRPr lang="en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813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1221</Words>
  <Application>Microsoft Macintosh PowerPoint</Application>
  <PresentationFormat>On-screen Show (16:9)</PresentationFormat>
  <Paragraphs>238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Georgia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Lean Startup: Vision &amp; Steer</dc:title>
  <dc:subject>PptxGenJS Presentation</dc:subject>
  <dc:creator>PptxGenJS</dc:creator>
  <cp:lastModifiedBy>fiqgant</cp:lastModifiedBy>
  <cp:revision>12</cp:revision>
  <dcterms:created xsi:type="dcterms:W3CDTF">2026-04-13T01:54:43Z</dcterms:created>
  <dcterms:modified xsi:type="dcterms:W3CDTF">2026-04-14T10:23:45Z</dcterms:modified>
</cp:coreProperties>
</file>